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  <p:sldId id="265" r:id="rId10"/>
    <p:sldId id="266" r:id="rId11"/>
    <p:sldId id="267" r:id="rId12"/>
    <p:sldId id="268" r:id="rId13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4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6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99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46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46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06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45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36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01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5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70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FD5C-4FE2-4DB7-8596-AB3FD96A09FF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8D1F-C743-4BAE-971E-3836E05FB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3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754" y="345057"/>
            <a:ext cx="12057246" cy="424419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качества «Образовательные ориентиры». </a:t>
            </a:r>
            <a:b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Содержание. Особенности.</a:t>
            </a:r>
            <a:endParaRPr lang="ru-RU" sz="6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35902"/>
            <a:ext cx="9144000" cy="1785668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Зам.зав.по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УВР МБДОУ № 259 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Фомина Галина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1395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1.2.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«Понимание ребенка. Наблюдение и документирование процессов развития» (</a:t>
            </a:r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Резюме: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должна быть разработана, описана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использоваться 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индивидуального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Различные источники сбора информации.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Обсуждение результатов оценки индивидуального развития с родителями и старшими дошкольниками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9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276669" y="326571"/>
            <a:ext cx="6969968" cy="106369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ДОЛЖНО ИЗМЕНИТЬСЯ?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76669" y="2167812"/>
            <a:ext cx="2724539" cy="15768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Образовательная деятельность в ДОО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22098" y="2167812"/>
            <a:ext cx="2724539" cy="15768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Формы, способы, методы оценки 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198776" y="3862873"/>
            <a:ext cx="3200400" cy="1688841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56588" y="5878286"/>
            <a:ext cx="6382139" cy="4478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Качество дошкольного образования в ДОО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6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878"/>
            <a:ext cx="12192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606489" y="2799184"/>
            <a:ext cx="3629608" cy="132494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81327" y="1595536"/>
            <a:ext cx="4273421" cy="96105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мониторинга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81328" y="2981130"/>
            <a:ext cx="4273421" cy="96105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карты </a:t>
            </a:r>
            <a:r>
              <a:rPr lang="ru-RU" dirty="0"/>
              <a:t>контроля, листов наблюдения, </a:t>
            </a:r>
            <a:r>
              <a:rPr lang="ru-RU" dirty="0" smtClean="0"/>
              <a:t>формы фиксации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81327" y="4124130"/>
            <a:ext cx="4273421" cy="96105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</a:t>
            </a:r>
            <a:r>
              <a:rPr lang="ru-RU" dirty="0" smtClean="0"/>
              <a:t>ормы анкет, опросников, листов самооценки </a:t>
            </a: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9176648" y="1595536"/>
            <a:ext cx="998373" cy="3648269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291665" y="2556588"/>
            <a:ext cx="1744825" cy="169817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smtClean="0"/>
              <a:t>Практическое применение в любой ДОО</a:t>
            </a:r>
            <a:endParaRPr lang="ru-RU" sz="1400" dirty="0"/>
          </a:p>
        </p:txBody>
      </p:sp>
      <p:cxnSp>
        <p:nvCxnSpPr>
          <p:cNvPr id="10" name="Прямая соединительная линия 9"/>
          <p:cNvCxnSpPr>
            <a:stCxn id="3" idx="7"/>
          </p:cNvCxnSpPr>
          <p:nvPr/>
        </p:nvCxnSpPr>
        <p:spPr>
          <a:xfrm flipV="1">
            <a:off x="3704553" y="2556588"/>
            <a:ext cx="876774" cy="436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5"/>
          </p:cNvCxnSpPr>
          <p:nvPr/>
        </p:nvCxnSpPr>
        <p:spPr>
          <a:xfrm>
            <a:off x="3704553" y="3930096"/>
            <a:ext cx="853443" cy="194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59427" y="3419670"/>
            <a:ext cx="321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7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6200000">
            <a:off x="168965" y="2872409"/>
            <a:ext cx="4313583" cy="7553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ЦЕНКА КАЧЕСТВА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7721" y="1093303"/>
            <a:ext cx="3001617" cy="16697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ВНЕШНЯЯ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7720" y="3707295"/>
            <a:ext cx="3001617" cy="16797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ВНУТРЕННЯЯ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368746" y="482045"/>
            <a:ext cx="2623931" cy="97403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ВНЕШНЯЯ </a:t>
            </a:r>
            <a:r>
              <a:rPr lang="ru-RU" dirty="0"/>
              <a:t>Э</a:t>
            </a:r>
            <a:r>
              <a:rPr lang="ru-RU" dirty="0" smtClean="0"/>
              <a:t>КСПЕРТИЗА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368746" y="1789041"/>
            <a:ext cx="2623931" cy="97403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НОКО (РОДИТЕЛИ)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491327" y="3135798"/>
            <a:ext cx="2623931" cy="105354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ВНУТРЕННЯЯ ОЦЕНКА КАЧЕСТВА ОБРАЗОВАНИЯ ДОО (в целом)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8491327" y="4442793"/>
            <a:ext cx="2623931" cy="974035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ВНУТРЕННЯЯ ОЦЕНКА ОБРАЗОВАТЕЛЬНОЙ СРЕДЫ ГРУПП</a:t>
            </a:r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8491327" y="5461557"/>
            <a:ext cx="2623931" cy="974035"/>
          </a:xfrm>
          <a:prstGeom prst="ellipse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САМООЦЕНКА ПЕДАГОГОВ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802835" y="2057400"/>
            <a:ext cx="755374" cy="1987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792895" y="4537213"/>
            <a:ext cx="755374" cy="1987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738730" y="1093303"/>
            <a:ext cx="1540566" cy="834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718850" y="1928189"/>
            <a:ext cx="1649896" cy="447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2"/>
          </p:cNvCxnSpPr>
          <p:nvPr/>
        </p:nvCxnSpPr>
        <p:spPr>
          <a:xfrm flipV="1">
            <a:off x="6728788" y="3662572"/>
            <a:ext cx="1762539" cy="8746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0" idx="2"/>
          </p:cNvCxnSpPr>
          <p:nvPr/>
        </p:nvCxnSpPr>
        <p:spPr>
          <a:xfrm>
            <a:off x="6738730" y="4537213"/>
            <a:ext cx="1752597" cy="3925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1" idx="2"/>
          </p:cNvCxnSpPr>
          <p:nvPr/>
        </p:nvCxnSpPr>
        <p:spPr>
          <a:xfrm>
            <a:off x="6738730" y="4557091"/>
            <a:ext cx="1752597" cy="13914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Выноска 1 30"/>
          <p:cNvSpPr/>
          <p:nvPr/>
        </p:nvSpPr>
        <p:spPr>
          <a:xfrm>
            <a:off x="11390243" y="3135798"/>
            <a:ext cx="626165" cy="526774"/>
          </a:xfrm>
          <a:prstGeom prst="borderCallout1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</a:p>
        </p:txBody>
      </p:sp>
      <p:sp>
        <p:nvSpPr>
          <p:cNvPr id="32" name="Выноска 1 31"/>
          <p:cNvSpPr/>
          <p:nvPr/>
        </p:nvSpPr>
        <p:spPr>
          <a:xfrm>
            <a:off x="11390243" y="4293704"/>
            <a:ext cx="626165" cy="526774"/>
          </a:xfrm>
          <a:prstGeom prst="borderCallout1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158051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1311965" y="2941982"/>
            <a:ext cx="4313583" cy="7553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ОБЛАСТИ КАЧЕСТВА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85899" y="91935"/>
            <a:ext cx="2022614" cy="487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образовательные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5898" y="824533"/>
            <a:ext cx="3920989" cy="487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бразовательная программа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87555" y="1539736"/>
            <a:ext cx="3919332" cy="487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одержание образовательной деятельности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87555" y="2287657"/>
            <a:ext cx="3919332" cy="487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бразовательный процесс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87556" y="3094383"/>
            <a:ext cx="2020957" cy="487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образовательные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87556" y="3869634"/>
            <a:ext cx="3919331" cy="487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словия получения образования лицами с ОВЗ и инвалидами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87556" y="4661451"/>
            <a:ext cx="2020957" cy="487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заимодействие  с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87558" y="5408543"/>
            <a:ext cx="2020956" cy="487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здоровье, повседневный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87558" y="6109252"/>
            <a:ext cx="2020956" cy="48701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управление 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08513" y="91934"/>
            <a:ext cx="1898374" cy="4870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ориентиры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08514" y="3094382"/>
            <a:ext cx="1898374" cy="4870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условия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08514" y="4661451"/>
            <a:ext cx="1898374" cy="4870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родителями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08513" y="5408543"/>
            <a:ext cx="1898374" cy="4870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б</a:t>
            </a:r>
            <a:r>
              <a:rPr lang="ru-RU" dirty="0" smtClean="0"/>
              <a:t>езопасность уход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08514" y="6109252"/>
            <a:ext cx="1898374" cy="48701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развитие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2473601" y="3142831"/>
            <a:ext cx="6504335" cy="4025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индикаторы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716901" y="208722"/>
            <a:ext cx="4275483" cy="9541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1. </a:t>
            </a:r>
          </a:p>
          <a:p>
            <a:pPr algn="ctr"/>
            <a:r>
              <a:rPr lang="ru-RU" dirty="0" smtClean="0"/>
              <a:t>Требуется серьёзная работа по повышению качества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763075" y="1533483"/>
            <a:ext cx="4259747" cy="8767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2. </a:t>
            </a:r>
          </a:p>
          <a:p>
            <a:pPr algn="ctr"/>
            <a:r>
              <a:rPr lang="ru-RU" dirty="0" smtClean="0"/>
              <a:t>Качество стремится к базовому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763075" y="2820201"/>
            <a:ext cx="4275483" cy="8477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3. </a:t>
            </a:r>
          </a:p>
          <a:p>
            <a:pPr algn="ctr"/>
            <a:r>
              <a:rPr lang="ru-RU" dirty="0" smtClean="0"/>
              <a:t>Базовый уровень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786679" y="4077929"/>
            <a:ext cx="4251879" cy="9206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4. </a:t>
            </a:r>
          </a:p>
          <a:p>
            <a:pPr algn="ctr"/>
            <a:r>
              <a:rPr lang="ru-RU" dirty="0" smtClean="0"/>
              <a:t>Хорошее качество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810500" y="5408543"/>
            <a:ext cx="4244009" cy="8013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5. </a:t>
            </a:r>
          </a:p>
          <a:p>
            <a:pPr algn="ctr"/>
            <a:r>
              <a:rPr lang="ru-RU" dirty="0" smtClean="0"/>
              <a:t>Превосходное качество</a:t>
            </a:r>
            <a:endParaRPr lang="ru-RU" dirty="0"/>
          </a:p>
        </p:txBody>
      </p:sp>
      <p:sp>
        <p:nvSpPr>
          <p:cNvPr id="23" name="Выноска со стрелкой вправо 22"/>
          <p:cNvSpPr/>
          <p:nvPr/>
        </p:nvSpPr>
        <p:spPr>
          <a:xfrm>
            <a:off x="6072810" y="91932"/>
            <a:ext cx="1620077" cy="6504336"/>
          </a:xfrm>
          <a:prstGeom prst="rightArrowCallout">
            <a:avLst>
              <a:gd name="adj1" fmla="val 25000"/>
              <a:gd name="adj2" fmla="val 30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каждой области качества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2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7726"/>
              </p:ext>
            </p:extLst>
          </p:nvPr>
        </p:nvGraphicFramePr>
        <p:xfrm>
          <a:off x="248478" y="719666"/>
          <a:ext cx="11648658" cy="396162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41443">
                  <a:extLst>
                    <a:ext uri="{9D8B030D-6E8A-4147-A177-3AD203B41FA5}">
                      <a16:colId xmlns:a16="http://schemas.microsoft.com/office/drawing/2014/main" val="4240908971"/>
                    </a:ext>
                  </a:extLst>
                </a:gridCol>
                <a:gridCol w="1941443">
                  <a:extLst>
                    <a:ext uri="{9D8B030D-6E8A-4147-A177-3AD203B41FA5}">
                      <a16:colId xmlns:a16="http://schemas.microsoft.com/office/drawing/2014/main" val="3511600526"/>
                    </a:ext>
                  </a:extLst>
                </a:gridCol>
                <a:gridCol w="1941443">
                  <a:extLst>
                    <a:ext uri="{9D8B030D-6E8A-4147-A177-3AD203B41FA5}">
                      <a16:colId xmlns:a16="http://schemas.microsoft.com/office/drawing/2014/main" val="3985078603"/>
                    </a:ext>
                  </a:extLst>
                </a:gridCol>
                <a:gridCol w="1941443">
                  <a:extLst>
                    <a:ext uri="{9D8B030D-6E8A-4147-A177-3AD203B41FA5}">
                      <a16:colId xmlns:a16="http://schemas.microsoft.com/office/drawing/2014/main" val="4231822014"/>
                    </a:ext>
                  </a:extLst>
                </a:gridCol>
                <a:gridCol w="1941443">
                  <a:extLst>
                    <a:ext uri="{9D8B030D-6E8A-4147-A177-3AD203B41FA5}">
                      <a16:colId xmlns:a16="http://schemas.microsoft.com/office/drawing/2014/main" val="4085170786"/>
                    </a:ext>
                  </a:extLst>
                </a:gridCol>
                <a:gridCol w="1941443">
                  <a:extLst>
                    <a:ext uri="{9D8B030D-6E8A-4147-A177-3AD203B41FA5}">
                      <a16:colId xmlns:a16="http://schemas.microsoft.com/office/drawing/2014/main" val="2351516009"/>
                    </a:ext>
                  </a:extLst>
                </a:gridCol>
              </a:tblGrid>
              <a:tr h="375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Требуется серьёзная работа по повышению качества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Качество стремится к базовому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Базовый уровень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Хорошее качество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Превосходное качество 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260322"/>
                  </a:ext>
                </a:extLst>
              </a:tr>
              <a:tr h="375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942346"/>
                  </a:ext>
                </a:extLst>
              </a:tr>
              <a:tr h="3756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Документирование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417950"/>
                  </a:ext>
                </a:extLst>
              </a:tr>
              <a:tr h="3756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Деятельность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56236"/>
                  </a:ext>
                </a:extLst>
              </a:tr>
              <a:tr h="3756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Предметно-пространственная среда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177874"/>
                  </a:ext>
                </a:extLst>
              </a:tr>
              <a:tr h="3756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Вовлечение заинтересованных сторон/коллектива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412717"/>
                  </a:ext>
                </a:extLst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flipH="1">
            <a:off x="3147461" y="2296428"/>
            <a:ext cx="9625" cy="230444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109410" y="2341970"/>
            <a:ext cx="9625" cy="230444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028046" y="2335153"/>
            <a:ext cx="9625" cy="230444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8994808" y="2341970"/>
            <a:ext cx="9625" cy="230444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0908631" y="2341970"/>
            <a:ext cx="9625" cy="230444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Выгнутая вверх стрелка 2"/>
          <p:cNvSpPr/>
          <p:nvPr/>
        </p:nvSpPr>
        <p:spPr>
          <a:xfrm>
            <a:off x="2512194" y="1859875"/>
            <a:ext cx="2597216" cy="40167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>
            <a:off x="5196038" y="1859875"/>
            <a:ext cx="1763027" cy="40167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7231781" y="1859875"/>
            <a:ext cx="1763027" cy="40167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верх стрелка 18"/>
          <p:cNvSpPr/>
          <p:nvPr/>
        </p:nvSpPr>
        <p:spPr>
          <a:xfrm>
            <a:off x="9145604" y="1859875"/>
            <a:ext cx="1763027" cy="401676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качества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«Образовательные ориентиры»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3945" y="4350616"/>
            <a:ext cx="4360244" cy="13282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образовательной деятельности (ДО + группы)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44076" y="4350617"/>
            <a:ext cx="4360244" cy="13282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ребенка. Наблюдение и документирование процессов развития (группы)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87077" y="2332446"/>
            <a:ext cx="8017845" cy="4620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области качества «Образовательные ориентиры»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4644189" y="2794459"/>
            <a:ext cx="1451811" cy="155615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95999" y="2794459"/>
            <a:ext cx="1248077" cy="155615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2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41120" y="2017513"/>
            <a:ext cx="9144000" cy="23876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качества </a:t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«Образовательные ориентиры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 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ребенка. Наблюдение и документирование процессов развития (группы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987941" y="5065078"/>
            <a:ext cx="4979470" cy="1655762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Фомина Галина Николаевна,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зам.зав.по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УВР МБДОУ № 259</a:t>
            </a:r>
          </a:p>
          <a:p>
            <a:pPr algn="r"/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Уракова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Евгеньевна, старший воспитатель МБДОУ № 259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2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2576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1.2.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«Понимание ребенка. Наблюдение и документирование процессов развития» (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430469"/>
              </p:ext>
            </p:extLst>
          </p:nvPr>
        </p:nvGraphicFramePr>
        <p:xfrm>
          <a:off x="75398" y="1171740"/>
          <a:ext cx="12041204" cy="5887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55544">
                  <a:extLst>
                    <a:ext uri="{9D8B030D-6E8A-4147-A177-3AD203B41FA5}">
                      <a16:colId xmlns:a16="http://schemas.microsoft.com/office/drawing/2014/main" val="1300658621"/>
                    </a:ext>
                  </a:extLst>
                </a:gridCol>
                <a:gridCol w="1823674">
                  <a:extLst>
                    <a:ext uri="{9D8B030D-6E8A-4147-A177-3AD203B41FA5}">
                      <a16:colId xmlns:a16="http://schemas.microsoft.com/office/drawing/2014/main" val="3194642603"/>
                    </a:ext>
                  </a:extLst>
                </a:gridCol>
                <a:gridCol w="2876672">
                  <a:extLst>
                    <a:ext uri="{9D8B030D-6E8A-4147-A177-3AD203B41FA5}">
                      <a16:colId xmlns:a16="http://schemas.microsoft.com/office/drawing/2014/main" val="2544130756"/>
                    </a:ext>
                  </a:extLst>
                </a:gridCol>
                <a:gridCol w="2381029">
                  <a:extLst>
                    <a:ext uri="{9D8B030D-6E8A-4147-A177-3AD203B41FA5}">
                      <a16:colId xmlns:a16="http://schemas.microsoft.com/office/drawing/2014/main" val="4239261112"/>
                    </a:ext>
                  </a:extLst>
                </a:gridCol>
                <a:gridCol w="3304285">
                  <a:extLst>
                    <a:ext uri="{9D8B030D-6E8A-4147-A177-3AD203B41FA5}">
                      <a16:colId xmlns:a16="http://schemas.microsoft.com/office/drawing/2014/main" val="114042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10617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Документирование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Описание возрастных характеристик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Изучение динамики развития воспитанников группы, индивидуальных особенностей развития и пр.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3.1. Изучение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развития по ОО, выявление индивидуальных потребностей… потребностей родителей</a:t>
                      </a:r>
                    </a:p>
                    <a:p>
                      <a:pPr algn="ctr"/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3.2. Процедуры документирования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4.1. Регламент сбора, обработки и анализа информации</a:t>
                      </a:r>
                    </a:p>
                    <a:p>
                      <a:pPr algn="ctr"/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4.2. Валидный инструментарий</a:t>
                      </a:r>
                    </a:p>
                    <a:p>
                      <a:pPr algn="ctr"/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4.3. Механизмы использования информации</a:t>
                      </a:r>
                    </a:p>
                    <a:p>
                      <a:pPr algn="ctr"/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4.4.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Т-решения для обработки и анализа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308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Описание возрастных особенностей в образовательной программе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2.1. В тексте образовательной программы в общем описана педагогическая диагностика (как правило, в разделе «Развивающее оценивание качества образовательной деятельности по Программе»)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3.1. Подробное описание педагогической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диагностики с приложением инструментария (например, в приложении)</a:t>
                      </a:r>
                    </a:p>
                    <a:p>
                      <a:pPr algn="ctr"/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3.2. Наличие бланков, таблиц, сводных ведомостей и т.д.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4.1. Разработано Положение/Порядок/Правила (либо другой локальный акт), регламентирующие организацию и проведение диагностики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4.3.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Результаты мониторинга – для ИОМ, корректировки образовательных задач в плане работы и т.д.</a:t>
                      </a:r>
                    </a:p>
                    <a:p>
                      <a:pPr algn="ctr"/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4.4. Электронные таблицы, унифицированные карты с автоматическим подсчетом результатов, построением графиков, диаграмм и т.д.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468116"/>
                  </a:ext>
                </a:extLst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2021305" y="3546905"/>
            <a:ext cx="1347537" cy="798897"/>
          </a:xfrm>
          <a:prstGeom prst="downArrow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31906" y="3518022"/>
            <a:ext cx="1347537" cy="798897"/>
          </a:xfrm>
          <a:prstGeom prst="downArrow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822706" y="3546904"/>
            <a:ext cx="1347537" cy="798897"/>
          </a:xfrm>
          <a:prstGeom prst="downArrow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9735951" y="3556523"/>
            <a:ext cx="1347537" cy="490891"/>
          </a:xfrm>
          <a:prstGeom prst="downArrow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6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1.2.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«Понимание ребенка. Наблюдение и документирование процессов развития» (</a:t>
            </a:r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252682"/>
              </p:ext>
            </p:extLst>
          </p:nvPr>
        </p:nvGraphicFramePr>
        <p:xfrm>
          <a:off x="182879" y="1276985"/>
          <a:ext cx="11608068" cy="5003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902017">
                  <a:extLst>
                    <a:ext uri="{9D8B030D-6E8A-4147-A177-3AD203B41FA5}">
                      <a16:colId xmlns:a16="http://schemas.microsoft.com/office/drawing/2014/main" val="2539008082"/>
                    </a:ext>
                  </a:extLst>
                </a:gridCol>
                <a:gridCol w="2902017">
                  <a:extLst>
                    <a:ext uri="{9D8B030D-6E8A-4147-A177-3AD203B41FA5}">
                      <a16:colId xmlns:a16="http://schemas.microsoft.com/office/drawing/2014/main" val="839041744"/>
                    </a:ext>
                  </a:extLst>
                </a:gridCol>
                <a:gridCol w="2902017">
                  <a:extLst>
                    <a:ext uri="{9D8B030D-6E8A-4147-A177-3AD203B41FA5}">
                      <a16:colId xmlns:a16="http://schemas.microsoft.com/office/drawing/2014/main" val="113540864"/>
                    </a:ext>
                  </a:extLst>
                </a:gridCol>
                <a:gridCol w="2902017">
                  <a:extLst>
                    <a:ext uri="{9D8B030D-6E8A-4147-A177-3AD203B41FA5}">
                      <a16:colId xmlns:a16="http://schemas.microsoft.com/office/drawing/2014/main" val="2087968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4165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Учет возрастных характеристик при планировании деятельности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Изучение индивидуальных особенностей каждого ребенка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 Системная работа по изучению развития, выявлению индивидуальных потребностей и способностей, …. потребностей родителей </a:t>
                      </a: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3.4. Документирование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972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Анализ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планирования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 за деятельностью детей и воспитателя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Ведение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наблюдения (ежедневно), фиксация результатов наблюдения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 Опрос педагогов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3.4. Заполненные бланки, таблицы, сводные ведомости и т.д.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57533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3484345" y="3428999"/>
            <a:ext cx="1944303" cy="1299411"/>
          </a:xfrm>
          <a:prstGeom prst="downArrow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341444" y="3429000"/>
            <a:ext cx="1944303" cy="1299411"/>
          </a:xfrm>
          <a:prstGeom prst="downArrow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9285171" y="3428999"/>
            <a:ext cx="1944303" cy="1299411"/>
          </a:xfrm>
          <a:prstGeom prst="downArrow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59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37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1.2.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«Понимание ребенка. Наблюдение и документирование процессов развития» (</a:t>
            </a:r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676215"/>
              </p:ext>
            </p:extLst>
          </p:nvPr>
        </p:nvGraphicFramePr>
        <p:xfrm>
          <a:off x="67375" y="1309688"/>
          <a:ext cx="12041205" cy="5186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08241">
                  <a:extLst>
                    <a:ext uri="{9D8B030D-6E8A-4147-A177-3AD203B41FA5}">
                      <a16:colId xmlns:a16="http://schemas.microsoft.com/office/drawing/2014/main" val="1872505551"/>
                    </a:ext>
                  </a:extLst>
                </a:gridCol>
                <a:gridCol w="2408241">
                  <a:extLst>
                    <a:ext uri="{9D8B030D-6E8A-4147-A177-3AD203B41FA5}">
                      <a16:colId xmlns:a16="http://schemas.microsoft.com/office/drawing/2014/main" val="746204827"/>
                    </a:ext>
                  </a:extLst>
                </a:gridCol>
                <a:gridCol w="2408241">
                  <a:extLst>
                    <a:ext uri="{9D8B030D-6E8A-4147-A177-3AD203B41FA5}">
                      <a16:colId xmlns:a16="http://schemas.microsoft.com/office/drawing/2014/main" val="2736067963"/>
                    </a:ext>
                  </a:extLst>
                </a:gridCol>
                <a:gridCol w="2408241">
                  <a:extLst>
                    <a:ext uri="{9D8B030D-6E8A-4147-A177-3AD203B41FA5}">
                      <a16:colId xmlns:a16="http://schemas.microsoft.com/office/drawing/2014/main" val="1657184255"/>
                    </a:ext>
                  </a:extLst>
                </a:gridCol>
                <a:gridCol w="2408241">
                  <a:extLst>
                    <a:ext uri="{9D8B030D-6E8A-4147-A177-3AD203B41FA5}">
                      <a16:colId xmlns:a16="http://schemas.microsoft.com/office/drawing/2014/main" val="3069993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27624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заинтересованных сторон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Сбор информации – в Порядке приема на обучение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Информация о развитии ребенка – с помощью родителей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3.5.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в родителями результатов изучения развития</a:t>
                      </a: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3.6. Обсуждение результатов изучения с воспитанниками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 Участие родителей в сборе информации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5748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Приложения к правилам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приема, Перевода и отчисления воспитанников (например, анкеты, опросники и т.д.), информация в медицинской карте ребенка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Анкеты, опросники в группах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3.5., 3.6.  Применение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технологии «Портфолио дошкольника»; обсуждение результатов наблюдения, успехов и достижений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4.6. Заполненные родителями листы наблюдения за развитием ребенка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90546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3047998" y="3503579"/>
            <a:ext cx="1347537" cy="798897"/>
          </a:xfrm>
          <a:prstGeom prst="downArrow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414208" y="3503579"/>
            <a:ext cx="1347537" cy="798897"/>
          </a:xfrm>
          <a:prstGeom prst="downArrow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857420" y="3503579"/>
            <a:ext cx="1347537" cy="798897"/>
          </a:xfrm>
          <a:prstGeom prst="downArrow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0300632" y="3503579"/>
            <a:ext cx="1347537" cy="798897"/>
          </a:xfrm>
          <a:prstGeom prst="downArrow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642</Words>
  <Application>Microsoft Office PowerPoint</Application>
  <PresentationFormat>Широкоэкранный</PresentationFormat>
  <Paragraphs>183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Область качества «Образовательные ориентиры».  Содержание. Особенности.</vt:lpstr>
      <vt:lpstr>Презентация PowerPoint</vt:lpstr>
      <vt:lpstr>Презентация PowerPoint</vt:lpstr>
      <vt:lpstr>Презентация PowerPoint</vt:lpstr>
      <vt:lpstr>Область качества  «Образовательные ориентиры»</vt:lpstr>
      <vt:lpstr>Область качества  «Образовательные ориентиры» Показатель   «Понимание ребенка. Наблюдение и документирование процессов развития (группы)»</vt:lpstr>
      <vt:lpstr>Показатель 1.2.  «Понимание ребенка. Наблюдение и документирование процессов развития» (группы)</vt:lpstr>
      <vt:lpstr>Показатель 1.2.  «Понимание ребенка. Наблюдение и документирование процессов развития» (группы)</vt:lpstr>
      <vt:lpstr>Показатель 1.2.  «Понимание ребенка. Наблюдение и документирование процессов развития» (группы)</vt:lpstr>
      <vt:lpstr>Показатель 1.2.  «Понимание ребенка. Наблюдение и документирование процессов развития» (группы)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ПК</cp:lastModifiedBy>
  <cp:revision>36</cp:revision>
  <cp:lastPrinted>2021-10-28T11:30:20Z</cp:lastPrinted>
  <dcterms:created xsi:type="dcterms:W3CDTF">2021-10-24T02:57:49Z</dcterms:created>
  <dcterms:modified xsi:type="dcterms:W3CDTF">2021-12-07T04:17:33Z</dcterms:modified>
</cp:coreProperties>
</file>